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ants.nih.gov/grants/how-to-apply-application-guide.html" TargetMode="External"/><Relationship Id="rId2" Type="http://schemas.openxmlformats.org/officeDocument/2006/relationships/hyperlink" Target="https://sharing.nih.gov/faqs#/data-management-and-sharing-polic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012F-7149-7C84-4442-3DE288851A5E}"/>
              </a:ext>
            </a:extLst>
          </p:cNvPr>
          <p:cNvSpPr>
            <a:spLocks noGrp="1"/>
          </p:cNvSpPr>
          <p:nvPr>
            <p:ph type="ctrTitle"/>
          </p:nvPr>
        </p:nvSpPr>
        <p:spPr/>
        <p:txBody>
          <a:bodyPr/>
          <a:lstStyle/>
          <a:p>
            <a:r>
              <a:rPr lang="en-US" dirty="0"/>
              <a:t>NIH DMS Plan</a:t>
            </a:r>
          </a:p>
        </p:txBody>
      </p:sp>
      <p:sp>
        <p:nvSpPr>
          <p:cNvPr id="3" name="Subtitle 2">
            <a:extLst>
              <a:ext uri="{FF2B5EF4-FFF2-40B4-BE49-F238E27FC236}">
                <a16:creationId xmlns:a16="http://schemas.microsoft.com/office/drawing/2014/main" id="{7614A983-9294-3823-1E80-0145108F6C0F}"/>
              </a:ext>
            </a:extLst>
          </p:cNvPr>
          <p:cNvSpPr>
            <a:spLocks noGrp="1"/>
          </p:cNvSpPr>
          <p:nvPr>
            <p:ph type="subTitle" idx="1"/>
          </p:nvPr>
        </p:nvSpPr>
        <p:spPr/>
        <p:txBody>
          <a:bodyPr/>
          <a:lstStyle/>
          <a:p>
            <a:r>
              <a:rPr lang="en-US" dirty="0"/>
              <a:t>Budget Updates</a:t>
            </a:r>
          </a:p>
        </p:txBody>
      </p:sp>
    </p:spTree>
    <p:extLst>
      <p:ext uri="{BB962C8B-B14F-4D97-AF65-F5344CB8AC3E}">
        <p14:creationId xmlns:p14="http://schemas.microsoft.com/office/powerpoint/2010/main" val="20320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C5E4-69BA-204B-EA82-87056F65A392}"/>
              </a:ext>
            </a:extLst>
          </p:cNvPr>
          <p:cNvSpPr>
            <a:spLocks noGrp="1"/>
          </p:cNvSpPr>
          <p:nvPr>
            <p:ph type="title"/>
          </p:nvPr>
        </p:nvSpPr>
        <p:spPr/>
        <p:txBody>
          <a:bodyPr/>
          <a:lstStyle/>
          <a:p>
            <a:r>
              <a:rPr lang="en-US" dirty="0"/>
              <a:t>R&amp;R Budget Form</a:t>
            </a:r>
          </a:p>
        </p:txBody>
      </p:sp>
      <p:sp>
        <p:nvSpPr>
          <p:cNvPr id="4" name="Content Placeholder 2">
            <a:extLst>
              <a:ext uri="{FF2B5EF4-FFF2-40B4-BE49-F238E27FC236}">
                <a16:creationId xmlns:a16="http://schemas.microsoft.com/office/drawing/2014/main" id="{2FB2A31B-8978-2680-8314-DBD2801A9BEC}"/>
              </a:ext>
            </a:extLst>
          </p:cNvPr>
          <p:cNvSpPr>
            <a:spLocks noGrp="1"/>
          </p:cNvSpPr>
          <p:nvPr>
            <p:ph idx="1"/>
          </p:nvPr>
        </p:nvSpPr>
        <p:spPr>
          <a:xfrm>
            <a:off x="677863" y="1558212"/>
            <a:ext cx="8596312" cy="5052313"/>
          </a:xfrm>
        </p:spPr>
        <p:txBody>
          <a:bodyPr vert="horz" lIns="91440" tIns="45720" rIns="91440" bIns="45720" rtlCol="0" anchor="t">
            <a:normAutofit/>
          </a:bodyPr>
          <a:lstStyle/>
          <a:p>
            <a:r>
              <a:rPr lang="en-US" dirty="0">
                <a:latin typeface="+mj-lt"/>
                <a:ea typeface="Open Sans"/>
                <a:cs typeface="Open Sans"/>
              </a:rPr>
              <a:t>Direct costs to support activities proposed in DMS Plan must be indicated as “</a:t>
            </a:r>
            <a:r>
              <a:rPr lang="en-US" b="1" dirty="0">
                <a:latin typeface="+mj-lt"/>
                <a:ea typeface="Open Sans"/>
                <a:cs typeface="Open Sans"/>
              </a:rPr>
              <a:t>Data Management and Sharing Costs</a:t>
            </a:r>
            <a:r>
              <a:rPr lang="en-US" dirty="0">
                <a:latin typeface="+mj-lt"/>
                <a:ea typeface="Open Sans"/>
                <a:cs typeface="Open Sans"/>
              </a:rPr>
              <a:t>”</a:t>
            </a:r>
          </a:p>
          <a:p>
            <a:pPr lvl="1"/>
            <a:r>
              <a:rPr lang="en-US" b="1" dirty="0">
                <a:latin typeface="+mj-lt"/>
                <a:ea typeface="Open Sans"/>
                <a:cs typeface="Open Sans"/>
              </a:rPr>
              <a:t>R&amp;R Budget Form: </a:t>
            </a:r>
            <a:r>
              <a:rPr lang="en-US" dirty="0">
                <a:latin typeface="+mj-lt"/>
                <a:ea typeface="Open Sans"/>
                <a:cs typeface="Open Sans"/>
              </a:rPr>
              <a:t>line item in section F. Other Direct Costs</a:t>
            </a:r>
          </a:p>
          <a:p>
            <a:pPr marL="457200" lvl="1" indent="0">
              <a:buNone/>
            </a:pPr>
            <a:endParaRPr lang="en-US" dirty="0">
              <a:latin typeface="+mj-lt"/>
              <a:ea typeface="Open Sans"/>
              <a:cs typeface="Open Sans"/>
            </a:endParaRPr>
          </a:p>
          <a:p>
            <a:pPr marL="457200" lvl="1" indent="0">
              <a:buNone/>
            </a:pPr>
            <a:endParaRPr lang="en-US" dirty="0">
              <a:latin typeface="+mj-lt"/>
              <a:ea typeface="Open Sans"/>
              <a:cs typeface="Open Sans"/>
            </a:endParaRPr>
          </a:p>
          <a:p>
            <a:pPr lvl="1"/>
            <a:endParaRPr lang="en-US" dirty="0">
              <a:latin typeface="+mj-lt"/>
              <a:ea typeface="Open Sans"/>
              <a:cs typeface="Open Sans"/>
            </a:endParaRPr>
          </a:p>
          <a:p>
            <a:pPr marL="457200" lvl="1" indent="0">
              <a:buNone/>
            </a:pPr>
            <a:br>
              <a:rPr lang="en-US" dirty="0">
                <a:latin typeface="+mj-lt"/>
                <a:ea typeface="Open Sans"/>
                <a:cs typeface="Open Sans"/>
              </a:rPr>
            </a:br>
            <a:r>
              <a:rPr lang="en-US" dirty="0">
                <a:latin typeface="+mj-lt"/>
                <a:ea typeface="Open Sans"/>
                <a:cs typeface="Open Sans"/>
              </a:rPr>
              <a:t> </a:t>
            </a:r>
            <a:br>
              <a:rPr lang="en-US" dirty="0">
                <a:latin typeface="+mj-lt"/>
                <a:ea typeface="Open Sans"/>
                <a:cs typeface="Open Sans"/>
              </a:rPr>
            </a:br>
            <a:br>
              <a:rPr lang="en-US" dirty="0">
                <a:latin typeface="+mj-lt"/>
                <a:ea typeface="Open Sans"/>
                <a:cs typeface="Open Sans"/>
              </a:rPr>
            </a:br>
            <a:br>
              <a:rPr lang="en-US" dirty="0">
                <a:latin typeface="+mj-lt"/>
                <a:ea typeface="Open Sans"/>
                <a:cs typeface="Open Sans"/>
              </a:rPr>
            </a:br>
            <a:br>
              <a:rPr lang="en-US" dirty="0">
                <a:latin typeface="+mj-lt"/>
                <a:ea typeface="Open Sans"/>
                <a:cs typeface="Open Sans"/>
              </a:rPr>
            </a:br>
            <a:br>
              <a:rPr lang="en-US" dirty="0">
                <a:latin typeface="+mj-lt"/>
                <a:ea typeface="Open Sans"/>
                <a:cs typeface="Open Sans"/>
              </a:rPr>
            </a:br>
            <a:br>
              <a:rPr lang="en-US" dirty="0">
                <a:latin typeface="+mj-lt"/>
                <a:ea typeface="Open Sans"/>
                <a:cs typeface="Open Sans"/>
              </a:rPr>
            </a:br>
            <a:endParaRPr lang="en-US" dirty="0">
              <a:latin typeface="+mj-lt"/>
              <a:ea typeface="Open Sans"/>
              <a:cs typeface="Open Sans"/>
            </a:endParaRPr>
          </a:p>
          <a:p>
            <a:pPr lvl="1"/>
            <a:r>
              <a:rPr lang="en-US" b="0" i="0" dirty="0">
                <a:solidFill>
                  <a:srgbClr val="212529"/>
                </a:solidFill>
                <a:effectLst/>
                <a:latin typeface="Nunito Sans" panose="020B0604020202020204" pitchFamily="2" charset="0"/>
              </a:rPr>
              <a:t>Do not combine DMS costs with any "Other" costs. </a:t>
            </a:r>
          </a:p>
          <a:p>
            <a:pPr lvl="1"/>
            <a:r>
              <a:rPr lang="en-US" b="0" i="0" dirty="0">
                <a:solidFill>
                  <a:srgbClr val="212529"/>
                </a:solidFill>
                <a:effectLst/>
                <a:latin typeface="Nunito Sans" panose="020B0604020202020204" pitchFamily="2" charset="0"/>
              </a:rPr>
              <a:t>If no cost will be incurred, enter "0" in the "Funds Requested" column. </a:t>
            </a:r>
          </a:p>
        </p:txBody>
      </p:sp>
      <p:pic>
        <p:nvPicPr>
          <p:cNvPr id="5" name="Picture 4">
            <a:extLst>
              <a:ext uri="{FF2B5EF4-FFF2-40B4-BE49-F238E27FC236}">
                <a16:creationId xmlns:a16="http://schemas.microsoft.com/office/drawing/2014/main" id="{758D1C3A-520E-7034-0FDB-B9A97FF6427A}"/>
              </a:ext>
            </a:extLst>
          </p:cNvPr>
          <p:cNvPicPr>
            <a:picLocks noChangeAspect="1"/>
          </p:cNvPicPr>
          <p:nvPr/>
        </p:nvPicPr>
        <p:blipFill>
          <a:blip r:embed="rId2"/>
          <a:stretch>
            <a:fillRect/>
          </a:stretch>
        </p:blipFill>
        <p:spPr>
          <a:xfrm>
            <a:off x="1310958" y="2650922"/>
            <a:ext cx="8286908" cy="3124930"/>
          </a:xfrm>
          <a:prstGeom prst="rect">
            <a:avLst/>
          </a:prstGeom>
        </p:spPr>
      </p:pic>
    </p:spTree>
    <p:extLst>
      <p:ext uri="{BB962C8B-B14F-4D97-AF65-F5344CB8AC3E}">
        <p14:creationId xmlns:p14="http://schemas.microsoft.com/office/powerpoint/2010/main" val="20908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C5E4-69BA-204B-EA82-87056F65A392}"/>
              </a:ext>
            </a:extLst>
          </p:cNvPr>
          <p:cNvSpPr>
            <a:spLocks noGrp="1"/>
          </p:cNvSpPr>
          <p:nvPr>
            <p:ph type="title"/>
          </p:nvPr>
        </p:nvSpPr>
        <p:spPr/>
        <p:txBody>
          <a:bodyPr/>
          <a:lstStyle/>
          <a:p>
            <a:r>
              <a:rPr lang="en-US" dirty="0"/>
              <a:t>PHS 398 Modular Budget Form</a:t>
            </a:r>
          </a:p>
        </p:txBody>
      </p:sp>
      <p:sp>
        <p:nvSpPr>
          <p:cNvPr id="4" name="Content Placeholder 2">
            <a:extLst>
              <a:ext uri="{FF2B5EF4-FFF2-40B4-BE49-F238E27FC236}">
                <a16:creationId xmlns:a16="http://schemas.microsoft.com/office/drawing/2014/main" id="{2FB2A31B-8978-2680-8314-DBD2801A9BEC}"/>
              </a:ext>
            </a:extLst>
          </p:cNvPr>
          <p:cNvSpPr>
            <a:spLocks noGrp="1"/>
          </p:cNvSpPr>
          <p:nvPr>
            <p:ph idx="1"/>
          </p:nvPr>
        </p:nvSpPr>
        <p:spPr>
          <a:xfrm>
            <a:off x="677863" y="1558213"/>
            <a:ext cx="8596312" cy="723594"/>
          </a:xfrm>
        </p:spPr>
        <p:txBody>
          <a:bodyPr vert="horz" lIns="91440" tIns="45720" rIns="91440" bIns="45720" rtlCol="0" anchor="t">
            <a:normAutofit/>
          </a:bodyPr>
          <a:lstStyle/>
          <a:p>
            <a:r>
              <a:rPr lang="en-US" b="1" dirty="0">
                <a:latin typeface="+mj-lt"/>
                <a:ea typeface="Open Sans"/>
                <a:cs typeface="Open Sans"/>
              </a:rPr>
              <a:t>PHS 398 Modular Budget Form: </a:t>
            </a:r>
            <a:r>
              <a:rPr lang="en-US" u="sng" dirty="0">
                <a:latin typeface="+mj-lt"/>
                <a:ea typeface="Open Sans"/>
                <a:cs typeface="Open Sans"/>
              </a:rPr>
              <a:t>within</a:t>
            </a:r>
            <a:r>
              <a:rPr lang="en-US" dirty="0">
                <a:latin typeface="+mj-lt"/>
                <a:ea typeface="Open Sans"/>
                <a:cs typeface="Open Sans"/>
              </a:rPr>
              <a:t> Additional Narrative Justification</a:t>
            </a:r>
            <a:endParaRPr lang="en-US" dirty="0">
              <a:latin typeface="+mj-lt"/>
            </a:endParaRPr>
          </a:p>
        </p:txBody>
      </p:sp>
      <p:pic>
        <p:nvPicPr>
          <p:cNvPr id="6" name="Picture 5">
            <a:extLst>
              <a:ext uri="{FF2B5EF4-FFF2-40B4-BE49-F238E27FC236}">
                <a16:creationId xmlns:a16="http://schemas.microsoft.com/office/drawing/2014/main" id="{6B30CF38-864A-7309-D85E-BD5A6E6B2FA0}"/>
              </a:ext>
            </a:extLst>
          </p:cNvPr>
          <p:cNvPicPr>
            <a:picLocks noChangeAspect="1"/>
          </p:cNvPicPr>
          <p:nvPr/>
        </p:nvPicPr>
        <p:blipFill>
          <a:blip r:embed="rId2"/>
          <a:stretch>
            <a:fillRect/>
          </a:stretch>
        </p:blipFill>
        <p:spPr>
          <a:xfrm>
            <a:off x="421723" y="2281807"/>
            <a:ext cx="9475361" cy="2105635"/>
          </a:xfrm>
          <a:prstGeom prst="rect">
            <a:avLst/>
          </a:prstGeom>
        </p:spPr>
      </p:pic>
    </p:spTree>
    <p:extLst>
      <p:ext uri="{BB962C8B-B14F-4D97-AF65-F5344CB8AC3E}">
        <p14:creationId xmlns:p14="http://schemas.microsoft.com/office/powerpoint/2010/main" val="192276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AB2F-1987-88CF-935E-1ED7960CB207}"/>
              </a:ext>
            </a:extLst>
          </p:cNvPr>
          <p:cNvSpPr>
            <a:spLocks noGrp="1"/>
          </p:cNvSpPr>
          <p:nvPr>
            <p:ph type="title"/>
          </p:nvPr>
        </p:nvSpPr>
        <p:spPr/>
        <p:txBody>
          <a:bodyPr/>
          <a:lstStyle/>
          <a:p>
            <a:r>
              <a:rPr lang="en-US" dirty="0"/>
              <a:t>Budget Justification</a:t>
            </a:r>
          </a:p>
        </p:txBody>
      </p:sp>
      <p:sp>
        <p:nvSpPr>
          <p:cNvPr id="4" name="Content Placeholder 1">
            <a:extLst>
              <a:ext uri="{FF2B5EF4-FFF2-40B4-BE49-F238E27FC236}">
                <a16:creationId xmlns:a16="http://schemas.microsoft.com/office/drawing/2014/main" id="{BEE6E980-796E-D2ED-66F5-68CAA8792566}"/>
              </a:ext>
            </a:extLst>
          </p:cNvPr>
          <p:cNvSpPr>
            <a:spLocks noGrp="1"/>
          </p:cNvSpPr>
          <p:nvPr>
            <p:ph idx="1"/>
          </p:nvPr>
        </p:nvSpPr>
        <p:spPr>
          <a:xfrm>
            <a:off x="677690" y="1363634"/>
            <a:ext cx="8596312" cy="3881437"/>
          </a:xfrm>
        </p:spPr>
        <p:txBody>
          <a:bodyPr>
            <a:normAutofit fontScale="92500"/>
          </a:bodyPr>
          <a:lstStyle/>
          <a:p>
            <a:pPr>
              <a:lnSpc>
                <a:spcPct val="108000"/>
              </a:lnSpc>
              <a:spcBef>
                <a:spcPts val="1200"/>
              </a:spcBef>
            </a:pPr>
            <a:r>
              <a:rPr lang="en-US" sz="2400" dirty="0"/>
              <a:t>Brief summary of DMS Plan and description of DMS costs (recommended ≤ ½ page) must be </a:t>
            </a:r>
            <a:r>
              <a:rPr lang="en-US" sz="2400" b="1" dirty="0"/>
              <a:t>included within the budget justification attachment</a:t>
            </a:r>
            <a:r>
              <a:rPr lang="en-US" sz="2400" dirty="0"/>
              <a:t>; peer reviewers may comment on requested DMS costs based on this information</a:t>
            </a:r>
          </a:p>
          <a:p>
            <a:pPr lvl="1">
              <a:lnSpc>
                <a:spcPct val="108000"/>
              </a:lnSpc>
              <a:spcBef>
                <a:spcPts val="1200"/>
              </a:spcBef>
            </a:pPr>
            <a:r>
              <a:rPr lang="en-US" sz="2000" b="1" dirty="0"/>
              <a:t>R&amp;R Budget Form: </a:t>
            </a:r>
            <a:r>
              <a:rPr lang="en-US" sz="2000" dirty="0"/>
              <a:t>section L. Budget Justification</a:t>
            </a:r>
            <a:br>
              <a:rPr lang="en-US" dirty="0"/>
            </a:br>
            <a:endParaRPr lang="en-US" dirty="0"/>
          </a:p>
          <a:p>
            <a:pPr lvl="1">
              <a:lnSpc>
                <a:spcPct val="108000"/>
              </a:lnSpc>
              <a:spcBef>
                <a:spcPts val="1200"/>
              </a:spcBef>
            </a:pPr>
            <a:endParaRPr lang="en-US" dirty="0"/>
          </a:p>
          <a:p>
            <a:pPr lvl="1">
              <a:lnSpc>
                <a:spcPct val="108000"/>
              </a:lnSpc>
              <a:spcBef>
                <a:spcPts val="1200"/>
              </a:spcBef>
            </a:pPr>
            <a:endParaRPr lang="en-US" dirty="0"/>
          </a:p>
          <a:p>
            <a:pPr marL="457200" lvl="1" indent="0">
              <a:lnSpc>
                <a:spcPct val="108000"/>
              </a:lnSpc>
              <a:spcBef>
                <a:spcPts val="1200"/>
              </a:spcBef>
              <a:buNone/>
            </a:pPr>
            <a:br>
              <a:rPr lang="en-US" dirty="0"/>
            </a:br>
            <a:r>
              <a:rPr lang="en-US" sz="2000" b="1" dirty="0"/>
              <a:t>PHS 398 Modular Budget Form: </a:t>
            </a:r>
            <a:r>
              <a:rPr lang="en-US" sz="2000" dirty="0"/>
              <a:t>Additional Narrative Justification</a:t>
            </a:r>
          </a:p>
          <a:p>
            <a:pPr lvl="1"/>
            <a:endParaRPr lang="en-US" dirty="0"/>
          </a:p>
          <a:p>
            <a:pPr lvl="1"/>
            <a:endParaRPr lang="en-US" dirty="0"/>
          </a:p>
          <a:p>
            <a:pPr marL="457200" lvl="1" indent="0">
              <a:buNone/>
            </a:pPr>
            <a:endParaRPr lang="en-US" dirty="0"/>
          </a:p>
          <a:p>
            <a:endParaRPr lang="en-US" dirty="0">
              <a:solidFill>
                <a:srgbClr val="000000"/>
              </a:solidFill>
              <a:ea typeface="ＭＳ Ｐゴシック"/>
            </a:endParaRPr>
          </a:p>
        </p:txBody>
      </p:sp>
      <p:pic>
        <p:nvPicPr>
          <p:cNvPr id="5" name="Picture 4">
            <a:extLst>
              <a:ext uri="{FF2B5EF4-FFF2-40B4-BE49-F238E27FC236}">
                <a16:creationId xmlns:a16="http://schemas.microsoft.com/office/drawing/2014/main" id="{86A5D7B7-D6AD-B49F-5F5A-217DE5B9D2D2}"/>
              </a:ext>
            </a:extLst>
          </p:cNvPr>
          <p:cNvPicPr>
            <a:picLocks noChangeAspect="1"/>
          </p:cNvPicPr>
          <p:nvPr/>
        </p:nvPicPr>
        <p:blipFill>
          <a:blip r:embed="rId2"/>
          <a:stretch>
            <a:fillRect/>
          </a:stretch>
        </p:blipFill>
        <p:spPr>
          <a:xfrm>
            <a:off x="1301973" y="3304352"/>
            <a:ext cx="9065538" cy="1225402"/>
          </a:xfrm>
          <a:prstGeom prst="rect">
            <a:avLst/>
          </a:prstGeom>
        </p:spPr>
      </p:pic>
      <p:pic>
        <p:nvPicPr>
          <p:cNvPr id="6" name="Picture 5">
            <a:extLst>
              <a:ext uri="{FF2B5EF4-FFF2-40B4-BE49-F238E27FC236}">
                <a16:creationId xmlns:a16="http://schemas.microsoft.com/office/drawing/2014/main" id="{F487D467-A445-2643-7087-C858B32AF99B}"/>
              </a:ext>
            </a:extLst>
          </p:cNvPr>
          <p:cNvPicPr>
            <a:picLocks noChangeAspect="1"/>
          </p:cNvPicPr>
          <p:nvPr/>
        </p:nvPicPr>
        <p:blipFill>
          <a:blip r:embed="rId3"/>
          <a:stretch>
            <a:fillRect/>
          </a:stretch>
        </p:blipFill>
        <p:spPr>
          <a:xfrm>
            <a:off x="1305839" y="5130349"/>
            <a:ext cx="7968163" cy="1737511"/>
          </a:xfrm>
          <a:prstGeom prst="rect">
            <a:avLst/>
          </a:prstGeom>
        </p:spPr>
      </p:pic>
    </p:spTree>
    <p:extLst>
      <p:ext uri="{BB962C8B-B14F-4D97-AF65-F5344CB8AC3E}">
        <p14:creationId xmlns:p14="http://schemas.microsoft.com/office/powerpoint/2010/main" val="413917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A57F-8B90-5D0E-6A04-4DD99A86FD96}"/>
              </a:ext>
            </a:extLst>
          </p:cNvPr>
          <p:cNvSpPr>
            <a:spLocks noGrp="1"/>
          </p:cNvSpPr>
          <p:nvPr>
            <p:ph type="title"/>
          </p:nvPr>
        </p:nvSpPr>
        <p:spPr/>
        <p:txBody>
          <a:bodyPr/>
          <a:lstStyle/>
          <a:p>
            <a:r>
              <a:rPr lang="en-US" dirty="0"/>
              <a:t>Q: What do I need to include in the budget justification?</a:t>
            </a:r>
          </a:p>
        </p:txBody>
      </p:sp>
      <p:sp>
        <p:nvSpPr>
          <p:cNvPr id="3" name="Content Placeholder 2">
            <a:extLst>
              <a:ext uri="{FF2B5EF4-FFF2-40B4-BE49-F238E27FC236}">
                <a16:creationId xmlns:a16="http://schemas.microsoft.com/office/drawing/2014/main" id="{26F7CA7F-A327-348B-4515-81E48ECE9792}"/>
              </a:ext>
            </a:extLst>
          </p:cNvPr>
          <p:cNvSpPr>
            <a:spLocks noGrp="1"/>
          </p:cNvSpPr>
          <p:nvPr>
            <p:ph idx="1"/>
          </p:nvPr>
        </p:nvSpPr>
        <p:spPr/>
        <p:txBody>
          <a:bodyPr>
            <a:normAutofit lnSpcReduction="10000"/>
          </a:bodyPr>
          <a:lstStyle/>
          <a:p>
            <a:pPr algn="l"/>
            <a:r>
              <a:rPr lang="en-US" b="0" i="0" dirty="0">
                <a:solidFill>
                  <a:srgbClr val="212529"/>
                </a:solidFill>
                <a:effectLst/>
                <a:latin typeface="Nunito Sans" pitchFamily="2" charset="0"/>
              </a:rPr>
              <a:t>Label a section of the budget </a:t>
            </a:r>
            <a:r>
              <a:rPr lang="en-US" dirty="0">
                <a:solidFill>
                  <a:srgbClr val="212529"/>
                </a:solidFill>
                <a:latin typeface="Nunito Sans" pitchFamily="2" charset="0"/>
              </a:rPr>
              <a:t>justification as :</a:t>
            </a:r>
            <a:r>
              <a:rPr lang="en-US" b="0" i="0" dirty="0">
                <a:solidFill>
                  <a:srgbClr val="212529"/>
                </a:solidFill>
                <a:effectLst/>
                <a:latin typeface="Nunito Sans" pitchFamily="2" charset="0"/>
              </a:rPr>
              <a:t>In a section clearly labeled "Data Management and Sharing Justification." </a:t>
            </a:r>
          </a:p>
          <a:p>
            <a:pPr lvl="1"/>
            <a:r>
              <a:rPr lang="en-US" dirty="0">
                <a:solidFill>
                  <a:srgbClr val="212529"/>
                </a:solidFill>
                <a:latin typeface="Nunito Sans" pitchFamily="2" charset="0"/>
              </a:rPr>
              <a:t>Enter the </a:t>
            </a:r>
            <a:r>
              <a:rPr lang="en-US" b="0" i="0" dirty="0">
                <a:solidFill>
                  <a:srgbClr val="212529"/>
                </a:solidFill>
                <a:effectLst/>
                <a:latin typeface="Nunito Sans" pitchFamily="2" charset="0"/>
              </a:rPr>
              <a:t>requested dollar amount </a:t>
            </a:r>
          </a:p>
          <a:p>
            <a:pPr lvl="2"/>
            <a:r>
              <a:rPr lang="en-US" dirty="0">
                <a:solidFill>
                  <a:srgbClr val="212529"/>
                </a:solidFill>
                <a:latin typeface="Nunito Sans" pitchFamily="2" charset="0"/>
              </a:rPr>
              <a:t>E</a:t>
            </a:r>
            <a:r>
              <a:rPr lang="en-US" b="0" i="0" dirty="0">
                <a:solidFill>
                  <a:srgbClr val="212529"/>
                </a:solidFill>
                <a:effectLst/>
                <a:latin typeface="Nunito Sans" pitchFamily="2" charset="0"/>
              </a:rPr>
              <a:t>nter "0" for the requested dollar amount if no cost will be incurred</a:t>
            </a:r>
          </a:p>
          <a:p>
            <a:pPr lvl="2"/>
            <a:r>
              <a:rPr lang="en-US" dirty="0">
                <a:solidFill>
                  <a:srgbClr val="212529"/>
                </a:solidFill>
                <a:latin typeface="Nunito Sans" pitchFamily="2" charset="0"/>
              </a:rPr>
              <a:t>Provide </a:t>
            </a:r>
            <a:r>
              <a:rPr lang="en-US" b="0" i="0" dirty="0">
                <a:solidFill>
                  <a:srgbClr val="212529"/>
                </a:solidFill>
                <a:effectLst/>
                <a:latin typeface="Nunito Sans" pitchFamily="2" charset="0"/>
              </a:rPr>
              <a:t>a brief justification of the proposed activities that will incur costs</a:t>
            </a:r>
          </a:p>
          <a:p>
            <a:pPr lvl="1"/>
            <a:r>
              <a:rPr lang="en-US" b="0" i="0" dirty="0">
                <a:solidFill>
                  <a:srgbClr val="212529"/>
                </a:solidFill>
                <a:effectLst/>
                <a:latin typeface="Nunito Sans" pitchFamily="2" charset="0"/>
              </a:rPr>
              <a:t>Provide a summary of type and amount of scientific data to be preserved and shared and the name of the established repository(</a:t>
            </a:r>
            <a:r>
              <a:rPr lang="en-US" b="0" i="0" dirty="0" err="1">
                <a:solidFill>
                  <a:srgbClr val="212529"/>
                </a:solidFill>
                <a:effectLst/>
                <a:latin typeface="Nunito Sans" pitchFamily="2" charset="0"/>
              </a:rPr>
              <a:t>ies</a:t>
            </a:r>
            <a:r>
              <a:rPr lang="en-US" b="0" i="0" dirty="0">
                <a:solidFill>
                  <a:srgbClr val="212529"/>
                </a:solidFill>
                <a:effectLst/>
                <a:latin typeface="Nunito Sans" pitchFamily="2" charset="0"/>
              </a:rPr>
              <a:t>) where they will be preserved and shared. Indicate general cost categories such as curating data and developing supporting documentation, local data management considerations, preserving and sharing data through established repositories, etc., including an amount for each category and a brief explanation. </a:t>
            </a:r>
          </a:p>
          <a:p>
            <a:r>
              <a:rPr lang="en-US" b="0" i="0" dirty="0">
                <a:solidFill>
                  <a:srgbClr val="212529"/>
                </a:solidFill>
                <a:effectLst/>
                <a:latin typeface="Nunito Sans" pitchFamily="2" charset="0"/>
              </a:rPr>
              <a:t>The recommended length of the justification should be no more than half a page </a:t>
            </a:r>
          </a:p>
        </p:txBody>
      </p:sp>
    </p:spTree>
    <p:extLst>
      <p:ext uri="{BB962C8B-B14F-4D97-AF65-F5344CB8AC3E}">
        <p14:creationId xmlns:p14="http://schemas.microsoft.com/office/powerpoint/2010/main" val="312761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A57F-8B90-5D0E-6A04-4DD99A86FD96}"/>
              </a:ext>
            </a:extLst>
          </p:cNvPr>
          <p:cNvSpPr>
            <a:spLocks noGrp="1"/>
          </p:cNvSpPr>
          <p:nvPr>
            <p:ph type="title"/>
          </p:nvPr>
        </p:nvSpPr>
        <p:spPr/>
        <p:txBody>
          <a:bodyPr/>
          <a:lstStyle/>
          <a:p>
            <a:r>
              <a:rPr lang="en-US" dirty="0"/>
              <a:t>Q: What if I do not plan to incur any data management and sharing costs?</a:t>
            </a:r>
          </a:p>
        </p:txBody>
      </p:sp>
      <p:sp>
        <p:nvSpPr>
          <p:cNvPr id="3" name="Content Placeholder 2">
            <a:extLst>
              <a:ext uri="{FF2B5EF4-FFF2-40B4-BE49-F238E27FC236}">
                <a16:creationId xmlns:a16="http://schemas.microsoft.com/office/drawing/2014/main" id="{26F7CA7F-A327-348B-4515-81E48ECE9792}"/>
              </a:ext>
            </a:extLst>
          </p:cNvPr>
          <p:cNvSpPr>
            <a:spLocks noGrp="1"/>
          </p:cNvSpPr>
          <p:nvPr>
            <p:ph idx="1"/>
          </p:nvPr>
        </p:nvSpPr>
        <p:spPr/>
        <p:txBody>
          <a:bodyPr/>
          <a:lstStyle/>
          <a:p>
            <a:r>
              <a:rPr lang="en-US" dirty="0"/>
              <a:t>On the R&amp;R Budget page, you will need to add the line item, “Data Management and Sharing Costs” and put “0” in the funds requested section.</a:t>
            </a:r>
          </a:p>
          <a:p>
            <a:r>
              <a:rPr lang="en-US" dirty="0"/>
              <a:t>In the budget justification, note that no data management and sharing plan costs are anticipated.</a:t>
            </a:r>
          </a:p>
        </p:txBody>
      </p:sp>
    </p:spTree>
    <p:extLst>
      <p:ext uri="{BB962C8B-B14F-4D97-AF65-F5344CB8AC3E}">
        <p14:creationId xmlns:p14="http://schemas.microsoft.com/office/powerpoint/2010/main" val="407644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0B94-34F7-8525-548D-3C819DC29822}"/>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D6DD6B3-3A66-CFBA-392B-BD05F799D343}"/>
              </a:ext>
            </a:extLst>
          </p:cNvPr>
          <p:cNvSpPr>
            <a:spLocks noGrp="1"/>
          </p:cNvSpPr>
          <p:nvPr>
            <p:ph idx="1"/>
          </p:nvPr>
        </p:nvSpPr>
        <p:spPr/>
        <p:txBody>
          <a:bodyPr/>
          <a:lstStyle/>
          <a:p>
            <a:r>
              <a:rPr lang="en-US" dirty="0"/>
              <a:t>NIH Data Management &amp; Sharing Policy </a:t>
            </a:r>
            <a:r>
              <a:rPr lang="en-US" dirty="0">
                <a:hlinkClick r:id="rId2"/>
              </a:rPr>
              <a:t>FAQs</a:t>
            </a:r>
            <a:endParaRPr lang="en-US" dirty="0"/>
          </a:p>
          <a:p>
            <a:r>
              <a:rPr lang="en-US" dirty="0"/>
              <a:t>NIH </a:t>
            </a:r>
            <a:r>
              <a:rPr lang="en-US" dirty="0">
                <a:hlinkClick r:id="rId3"/>
              </a:rPr>
              <a:t>Forms-H Application Guide</a:t>
            </a:r>
            <a:endParaRPr lang="en-US" dirty="0"/>
          </a:p>
        </p:txBody>
      </p:sp>
    </p:spTree>
    <p:extLst>
      <p:ext uri="{BB962C8B-B14F-4D97-AF65-F5344CB8AC3E}">
        <p14:creationId xmlns:p14="http://schemas.microsoft.com/office/powerpoint/2010/main" val="29853774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45</TotalTime>
  <Words>394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Nunito Sans</vt:lpstr>
      <vt:lpstr>Trebuchet MS</vt:lpstr>
      <vt:lpstr>Wingdings 3</vt:lpstr>
      <vt:lpstr>Facet</vt:lpstr>
      <vt:lpstr>NIH DMS Plan</vt:lpstr>
      <vt:lpstr>R&amp;R Budget Form</vt:lpstr>
      <vt:lpstr>PHS 398 Modular Budget Form</vt:lpstr>
      <vt:lpstr>Budget Justification</vt:lpstr>
      <vt:lpstr>Q: What do I need to include in the budget justification?</vt:lpstr>
      <vt:lpstr>Q: What if I do not plan to incur any data management and sharing costs?</vt:lpstr>
      <vt:lpstr>Additional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DMS Plan</dc:title>
  <dc:creator>Saxton,Sarah</dc:creator>
  <cp:lastModifiedBy>Saxton,Sarah</cp:lastModifiedBy>
  <cp:revision>2</cp:revision>
  <dcterms:created xsi:type="dcterms:W3CDTF">2023-02-03T14:53:37Z</dcterms:created>
  <dcterms:modified xsi:type="dcterms:W3CDTF">2023-02-03T20:26:16Z</dcterms:modified>
</cp:coreProperties>
</file>